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82" r:id="rId2"/>
    <p:sldId id="377" r:id="rId3"/>
    <p:sldId id="379" r:id="rId4"/>
    <p:sldId id="329" r:id="rId5"/>
    <p:sldId id="361" r:id="rId6"/>
    <p:sldId id="386" r:id="rId7"/>
    <p:sldId id="389" r:id="rId8"/>
    <p:sldId id="381" r:id="rId9"/>
    <p:sldId id="331" r:id="rId10"/>
    <p:sldId id="341" r:id="rId11"/>
    <p:sldId id="352" r:id="rId12"/>
    <p:sldId id="383" r:id="rId13"/>
    <p:sldId id="384" r:id="rId14"/>
    <p:sldId id="385" r:id="rId15"/>
    <p:sldId id="378" r:id="rId16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82"/>
            <p14:sldId id="377"/>
            <p14:sldId id="379"/>
            <p14:sldId id="329"/>
            <p14:sldId id="361"/>
            <p14:sldId id="386"/>
            <p14:sldId id="389"/>
            <p14:sldId id="381"/>
            <p14:sldId id="331"/>
            <p14:sldId id="341"/>
            <p14:sldId id="352"/>
            <p14:sldId id="383"/>
            <p14:sldId id="384"/>
            <p14:sldId id="385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1FF"/>
    <a:srgbClr val="E6E6E6"/>
    <a:srgbClr val="DC5924"/>
    <a:srgbClr val="B7472A"/>
    <a:srgbClr val="000000"/>
    <a:srgbClr val="FFFF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5110" autoAdjust="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4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43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8/18/2021 23:00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15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tech.com/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2888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>
            <a:off x="582677" y="815579"/>
            <a:ext cx="9461500" cy="10064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/>
              <a:t>In the name of</a:t>
            </a:r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4941786" y="1441875"/>
            <a:ext cx="5685068" cy="239142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16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God</a:t>
            </a:r>
          </a:p>
        </p:txBody>
      </p:sp>
    </p:spTree>
    <p:extLst>
      <p:ext uri="{BB962C8B-B14F-4D97-AF65-F5344CB8AC3E}">
        <p14:creationId xmlns:p14="http://schemas.microsoft.com/office/powerpoint/2010/main" val="16858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8163"/>
          <a:stretch>
            <a:fillRect/>
          </a:stretch>
        </p:blipFill>
        <p:spPr>
          <a:xfrm>
            <a:off x="-13063" y="7025"/>
            <a:ext cx="5574151" cy="6856100"/>
          </a:xfrm>
        </p:spPr>
      </p:pic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893619" y="908225"/>
            <a:ext cx="4499199" cy="1053514"/>
          </a:xfr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Project management team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954499" y="159793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Line Callout 2 (Border and Accent Bar) 5"/>
          <p:cNvSpPr/>
          <p:nvPr/>
        </p:nvSpPr>
        <p:spPr>
          <a:xfrm flipH="1">
            <a:off x="7516291" y="2270295"/>
            <a:ext cx="2197100" cy="546100"/>
          </a:xfrm>
          <a:prstGeom prst="accentBorderCallout2">
            <a:avLst>
              <a:gd name="adj1" fmla="val 18750"/>
              <a:gd name="adj2" fmla="val -8333"/>
              <a:gd name="adj3" fmla="val -9159"/>
              <a:gd name="adj4" fmla="val -23604"/>
              <a:gd name="adj5" fmla="val -54941"/>
              <a:gd name="adj6" fmla="val -47823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Executive Sponsors</a:t>
            </a:r>
          </a:p>
        </p:txBody>
      </p:sp>
      <p:sp>
        <p:nvSpPr>
          <p:cNvPr id="11" name="Line Callout 2 (Border and Accent Bar) 10"/>
          <p:cNvSpPr/>
          <p:nvPr/>
        </p:nvSpPr>
        <p:spPr>
          <a:xfrm flipH="1">
            <a:off x="7511622" y="3012491"/>
            <a:ext cx="2197100" cy="546100"/>
          </a:xfrm>
          <a:prstGeom prst="accentBorderCallout2">
            <a:avLst>
              <a:gd name="adj1" fmla="val -4215"/>
              <a:gd name="adj2" fmla="val -8189"/>
              <a:gd name="adj3" fmla="val -95495"/>
              <a:gd name="adj4" fmla="val -25844"/>
              <a:gd name="adj5" fmla="val -192150"/>
              <a:gd name="adj6" fmla="val -47606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Champion</a:t>
            </a:r>
          </a:p>
        </p:txBody>
      </p:sp>
      <p:sp>
        <p:nvSpPr>
          <p:cNvPr id="12" name="Line Callout 2 (Border and Accent Bar) 11"/>
          <p:cNvSpPr/>
          <p:nvPr/>
        </p:nvSpPr>
        <p:spPr>
          <a:xfrm flipH="1">
            <a:off x="7516291" y="3754687"/>
            <a:ext cx="2197100" cy="546100"/>
          </a:xfrm>
          <a:prstGeom prst="accentBorderCallout2">
            <a:avLst>
              <a:gd name="adj1" fmla="val 4797"/>
              <a:gd name="adj2" fmla="val -8333"/>
              <a:gd name="adj3" fmla="val -160612"/>
              <a:gd name="adj4" fmla="val -27361"/>
              <a:gd name="adj5" fmla="val -328198"/>
              <a:gd name="adj6" fmla="val -47390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Manager</a:t>
            </a:r>
          </a:p>
        </p:txBody>
      </p:sp>
      <p:sp>
        <p:nvSpPr>
          <p:cNvPr id="13" name="Line Callout 2 (Border and Accent Bar) 12"/>
          <p:cNvSpPr/>
          <p:nvPr/>
        </p:nvSpPr>
        <p:spPr>
          <a:xfrm flipH="1">
            <a:off x="7516291" y="4496883"/>
            <a:ext cx="2197100" cy="546100"/>
          </a:xfrm>
          <a:prstGeom prst="accentBorderCallout2">
            <a:avLst>
              <a:gd name="adj1" fmla="val 18750"/>
              <a:gd name="adj2" fmla="val -8333"/>
              <a:gd name="adj3" fmla="val -257704"/>
              <a:gd name="adj4" fmla="val -31407"/>
              <a:gd name="adj5" fmla="val -465697"/>
              <a:gd name="adj6" fmla="val -48147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Customer/Client</a:t>
            </a:r>
          </a:p>
        </p:txBody>
      </p:sp>
      <p:sp>
        <p:nvSpPr>
          <p:cNvPr id="15" name="Line Callout 2 (Border and Accent Bar) 14"/>
          <p:cNvSpPr/>
          <p:nvPr/>
        </p:nvSpPr>
        <p:spPr>
          <a:xfrm flipH="1">
            <a:off x="7516291" y="5239079"/>
            <a:ext cx="2197100" cy="546100"/>
          </a:xfrm>
          <a:prstGeom prst="accentBorderCallout2">
            <a:avLst>
              <a:gd name="adj1" fmla="val 18750"/>
              <a:gd name="adj2" fmla="val -8333"/>
              <a:gd name="adj3" fmla="val -233577"/>
              <a:gd name="adj4" fmla="val -33430"/>
              <a:gd name="adj5" fmla="val -597409"/>
              <a:gd name="adj6" fmla="val -48072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Matter Expert</a:t>
            </a:r>
          </a:p>
        </p:txBody>
      </p:sp>
      <p:sp>
        <p:nvSpPr>
          <p:cNvPr id="17" name="Oval 16"/>
          <p:cNvSpPr/>
          <p:nvPr/>
        </p:nvSpPr>
        <p:spPr>
          <a:xfrm>
            <a:off x="10701431" y="1887206"/>
            <a:ext cx="154959" cy="149065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flipH="1">
            <a:off x="257174" y="239029"/>
            <a:ext cx="7341196" cy="6392091"/>
            <a:chOff x="4434129" y="152863"/>
            <a:chExt cx="7437624" cy="6544490"/>
          </a:xfrm>
        </p:grpSpPr>
        <p:sp>
          <p:nvSpPr>
            <p:cNvPr id="19" name="Line Callout 2 (Accent Bar) 18"/>
            <p:cNvSpPr/>
            <p:nvPr/>
          </p:nvSpPr>
          <p:spPr>
            <a:xfrm>
              <a:off x="6046665" y="152863"/>
              <a:ext cx="5825088" cy="6544490"/>
            </a:xfrm>
            <a:prstGeom prst="accentCallout2">
              <a:avLst>
                <a:gd name="adj1" fmla="val 55484"/>
                <a:gd name="adj2" fmla="val -5182"/>
                <a:gd name="adj3" fmla="val 55143"/>
                <a:gd name="adj4" fmla="val -18555"/>
                <a:gd name="adj5" fmla="val 58438"/>
                <a:gd name="adj6" fmla="val -27940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3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3. 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project manager:</a:t>
              </a:r>
            </a:p>
            <a:p>
              <a:pPr algn="justLow"/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Responsibilities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defining project scope and budget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coordination between all project stakeholders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Coordinating/Leading with a diverse team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Tracking completion of action items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Creating and managing all related program/project documentation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Documenting current and future state workflows and processes</a:t>
              </a:r>
            </a:p>
            <a:p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Knowledge / Skills / Abiliti</a:t>
              </a:r>
              <a:r>
                <a:rPr lang="en-US" sz="2000" b="1" dirty="0">
                  <a:ln w="0"/>
                  <a:solidFill>
                    <a:schemeClr val="tx1"/>
                  </a:solidFill>
                </a:rPr>
                <a:t>es: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 collaborator with the stakeholders in finding strategic solutions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Strong analytical, multi-tasking, technical, and organizational skills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Demonstrates superior oral and written communication skills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Exceptional interpersonal and customer service skills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Demonstrates ability to contribute positively in a team environment. </a:t>
              </a:r>
            </a:p>
            <a:p>
              <a:endParaRPr lang="en-US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434129" y="3897001"/>
              <a:ext cx="198154" cy="201283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386320" y="145518"/>
            <a:ext cx="7225524" cy="6544490"/>
            <a:chOff x="10919792" y="1683420"/>
            <a:chExt cx="7320433" cy="6544490"/>
          </a:xfrm>
        </p:grpSpPr>
        <p:sp>
          <p:nvSpPr>
            <p:cNvPr id="23" name="Line Callout 2 (Accent Bar) 22"/>
            <p:cNvSpPr/>
            <p:nvPr/>
          </p:nvSpPr>
          <p:spPr>
            <a:xfrm>
              <a:off x="12559100" y="1683420"/>
              <a:ext cx="5681125" cy="6544490"/>
            </a:xfrm>
            <a:prstGeom prst="accentCallout2">
              <a:avLst>
                <a:gd name="adj1" fmla="val 36033"/>
                <a:gd name="adj2" fmla="val -5324"/>
                <a:gd name="adj3" fmla="val 35280"/>
                <a:gd name="adj4" fmla="val -20417"/>
                <a:gd name="adj5" fmla="val 37386"/>
                <a:gd name="adj6" fmla="val -27225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3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3. 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Executive Sponsors:</a:t>
              </a:r>
            </a:p>
            <a:p>
              <a:pPr algn="justLow"/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Responsibilities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Remove roadblocks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Help the project team understand the alignment of the project to the organization’s strategy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Champion the project or program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Add resources when appropriate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Act quickly to resolve issues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0919792" y="4011444"/>
              <a:ext cx="198154" cy="201283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 flipH="1">
            <a:off x="235800" y="244358"/>
            <a:ext cx="7362569" cy="6468277"/>
            <a:chOff x="4412475" y="152863"/>
            <a:chExt cx="7459276" cy="6544490"/>
          </a:xfrm>
        </p:grpSpPr>
        <p:sp>
          <p:nvSpPr>
            <p:cNvPr id="26" name="Line Callout 2 (Accent Bar) 25"/>
            <p:cNvSpPr/>
            <p:nvPr/>
          </p:nvSpPr>
          <p:spPr>
            <a:xfrm>
              <a:off x="6025010" y="152863"/>
              <a:ext cx="5846741" cy="6544490"/>
            </a:xfrm>
            <a:prstGeom prst="accentCallout2">
              <a:avLst>
                <a:gd name="adj1" fmla="val 45078"/>
                <a:gd name="adj2" fmla="val -5408"/>
                <a:gd name="adj3" fmla="val 44906"/>
                <a:gd name="adj4" fmla="val -16142"/>
                <a:gd name="adj5" fmla="val 48071"/>
                <a:gd name="adj6" fmla="val -25158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3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3. Project Champion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algn="justLow"/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Responsibilities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Identifying a project’s strategic objectives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Critically analyzing and ensuring best practices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Identifying and eliminating obstacles that may threaten 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Prioritizing project phases based on value</a:t>
              </a:r>
            </a:p>
            <a:p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Knowledge / Skills / Abiliti</a:t>
              </a:r>
              <a:r>
                <a:rPr lang="en-US" sz="2000" b="1" dirty="0">
                  <a:ln w="0"/>
                  <a:solidFill>
                    <a:schemeClr val="tx1"/>
                  </a:solidFill>
                </a:rPr>
                <a:t>es: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Capacity to meet and exceed expectations of management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Ability to motivate and inspire a team to buy in and become engaged in the project’s success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Finesse to negotiate with all parties to ensure project success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Exceptional problem solving abilities and the resourcefulness to defeat obstacles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Superior organizational talents, and a knack for keeping team members on track.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Stellar communications skills, keeping all project stakeholders aware and engaged.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12475" y="3194832"/>
              <a:ext cx="198154" cy="201283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7514798" y="2273435"/>
            <a:ext cx="2197100" cy="54296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511454" y="3017236"/>
            <a:ext cx="2197100" cy="54296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13564" y="3757827"/>
            <a:ext cx="2197100" cy="54296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 flipH="1">
            <a:off x="240286" y="114371"/>
            <a:ext cx="7376103" cy="6468291"/>
            <a:chOff x="4398762" y="152863"/>
            <a:chExt cx="7472989" cy="6544490"/>
          </a:xfrm>
        </p:grpSpPr>
        <p:sp>
          <p:nvSpPr>
            <p:cNvPr id="33" name="Line Callout 2 (Accent Bar) 32"/>
            <p:cNvSpPr/>
            <p:nvPr/>
          </p:nvSpPr>
          <p:spPr>
            <a:xfrm>
              <a:off x="6025010" y="152863"/>
              <a:ext cx="5846741" cy="6544490"/>
            </a:xfrm>
            <a:prstGeom prst="accentCallout2">
              <a:avLst>
                <a:gd name="adj1" fmla="val 66907"/>
                <a:gd name="adj2" fmla="val -5175"/>
                <a:gd name="adj3" fmla="val 66735"/>
                <a:gd name="adj4" fmla="val -18239"/>
                <a:gd name="adj5" fmla="val 72602"/>
                <a:gd name="adj6" fmla="val -26090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3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3. Project Client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algn="justLow"/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activities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Prepare and conduct customer - vendor meetings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Support and accept the planning of the Implementation phase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Review and support decision for the project scope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Acceptance of implementation proposal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Initiate project planning of all project phases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Assign adequate resources to the project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Manage the defined budget and budget changes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Ensure customer acceptance for delivered services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Hand over to support team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398762" y="4739341"/>
              <a:ext cx="198154" cy="201283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7516475" y="4500023"/>
            <a:ext cx="2197100" cy="54296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 flipH="1">
            <a:off x="212460" y="155135"/>
            <a:ext cx="7384188" cy="6468291"/>
            <a:chOff x="4390571" y="152863"/>
            <a:chExt cx="7481180" cy="6544490"/>
          </a:xfrm>
        </p:grpSpPr>
        <p:sp>
          <p:nvSpPr>
            <p:cNvPr id="37" name="Line Callout 2 (Accent Bar) 36"/>
            <p:cNvSpPr/>
            <p:nvPr/>
          </p:nvSpPr>
          <p:spPr>
            <a:xfrm>
              <a:off x="6025010" y="152863"/>
              <a:ext cx="5846741" cy="6544490"/>
            </a:xfrm>
            <a:prstGeom prst="accentCallout2">
              <a:avLst>
                <a:gd name="adj1" fmla="val 90114"/>
                <a:gd name="adj2" fmla="val -5967"/>
                <a:gd name="adj3" fmla="val 89942"/>
                <a:gd name="adj4" fmla="val -19955"/>
                <a:gd name="adj5" fmla="val 82498"/>
                <a:gd name="adj6" fmla="val -26354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3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3. Subject Matter Expert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algn="justLow"/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Responsibilities: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</a:rPr>
                <a:t>Support the definition of business processes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</a:rPr>
                <a:t>Determine and support the implementation of a business policy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</a:rPr>
                <a:t>Oversee the execution of that policy via business rules applied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</a:rPr>
                <a:t>Review the results of testing and simulation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</a:rPr>
                <a:t>Resolve business issues relating to business rule execution</a:t>
              </a:r>
            </a:p>
            <a:p>
              <a:endParaRPr lang="en-US" sz="2000" dirty="0">
                <a:ln w="0"/>
                <a:solidFill>
                  <a:schemeClr val="tx1"/>
                </a:solidFill>
              </a:endParaRPr>
            </a:p>
            <a:p>
              <a:pPr algn="justLow"/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Knowledge / Skills / Abilities:</a:t>
              </a:r>
            </a:p>
            <a:p>
              <a:pPr algn="just"/>
              <a:r>
                <a:rPr lang="en-US" sz="2000" dirty="0">
                  <a:ln w="0"/>
                  <a:solidFill>
                    <a:schemeClr val="tx1"/>
                  </a:solidFill>
                </a:rPr>
                <a:t>They may work on different types of projects and have slightly different duties, but their role is essentially to ensure the facts and technical details are correct</a:t>
              </a:r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390571" y="5448847"/>
              <a:ext cx="198154" cy="201283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7515195" y="5252827"/>
            <a:ext cx="2197100" cy="54296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5" grpId="0" animBg="1"/>
      <p:bldP spid="35" grpId="1" animBg="1"/>
      <p:bldP spid="39" grpId="0" animBg="1"/>
      <p:bldP spid="3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7" b="6697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>
          <a:xfrm>
            <a:off x="0" y="0"/>
            <a:ext cx="10412974" cy="6858000"/>
          </a:xfrm>
          <a:prstGeom prst="rect">
            <a:avLst/>
          </a:prstGeom>
          <a:gradFill flip="none" rotWithShape="1">
            <a:gsLst>
              <a:gs pos="58000">
                <a:srgbClr val="0070C0">
                  <a:alpha val="53000"/>
                  <a:lumMod val="83000"/>
                </a:srgbClr>
              </a:gs>
              <a:gs pos="100000">
                <a:schemeClr val="tx1">
                  <a:alpha val="0"/>
                  <a:lumMod val="92000"/>
                  <a:lumOff val="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9" name="Slide Number Placeholder 2"/>
          <p:cNvSpPr txBox="1">
            <a:spLocks/>
          </p:cNvSpPr>
          <p:nvPr/>
        </p:nvSpPr>
        <p:spPr>
          <a:xfrm>
            <a:off x="11753512" y="6484937"/>
            <a:ext cx="41977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E1514C-5E56-4738-A1FF-4B1CFD2A3E3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0" name="Content Placeholder 19"/>
          <p:cNvSpPr>
            <a:spLocks noGrp="1"/>
          </p:cNvSpPr>
          <p:nvPr>
            <p:ph idx="18"/>
          </p:nvPr>
        </p:nvSpPr>
        <p:spPr>
          <a:xfrm>
            <a:off x="8151443" y="0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1" name="Text Placeholder 70"/>
          <p:cNvSpPr>
            <a:spLocks noGrp="1"/>
          </p:cNvSpPr>
          <p:nvPr>
            <p:ph type="body" sz="quarter" idx="19"/>
          </p:nvPr>
        </p:nvSpPr>
        <p:spPr>
          <a:xfrm>
            <a:off x="7053064" y="756011"/>
            <a:ext cx="4574198" cy="1006637"/>
          </a:xfrm>
          <a:solidFill>
            <a:schemeClr val="bg2">
              <a:lumMod val="60000"/>
              <a:lumOff val="40000"/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ysClr val="windowText" lastClr="000000"/>
                </a:solidFill>
              </a:rPr>
              <a:t>Implementation group</a:t>
            </a:r>
          </a:p>
        </p:txBody>
      </p:sp>
      <p:grpSp>
        <p:nvGrpSpPr>
          <p:cNvPr id="62" name="Group 61"/>
          <p:cNvGrpSpPr/>
          <p:nvPr/>
        </p:nvGrpSpPr>
        <p:grpSpPr>
          <a:xfrm flipH="1">
            <a:off x="7546182" y="2162969"/>
            <a:ext cx="3074264" cy="3784777"/>
            <a:chOff x="8141564" y="2177487"/>
            <a:chExt cx="2950024" cy="3728190"/>
          </a:xfrm>
        </p:grpSpPr>
        <p:sp>
          <p:nvSpPr>
            <p:cNvPr id="63" name="Line Callout 2 (Border and Accent Bar) 62"/>
            <p:cNvSpPr/>
            <p:nvPr/>
          </p:nvSpPr>
          <p:spPr>
            <a:xfrm>
              <a:off x="8151441" y="2177487"/>
              <a:ext cx="2940147" cy="615718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8096"/>
                <a:gd name="adj6" fmla="val -2695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Business process owner</a:t>
              </a:r>
              <a:endParaRPr lang="en-US" dirty="0"/>
            </a:p>
          </p:txBody>
        </p:sp>
        <p:sp>
          <p:nvSpPr>
            <p:cNvPr id="64" name="Line Callout 2 (Border and Accent Bar) 63"/>
            <p:cNvSpPr/>
            <p:nvPr/>
          </p:nvSpPr>
          <p:spPr>
            <a:xfrm>
              <a:off x="8151441" y="2955605"/>
              <a:ext cx="2940147" cy="615718"/>
            </a:xfrm>
            <a:prstGeom prst="accentBorderCallout2">
              <a:avLst>
                <a:gd name="adj1" fmla="val 18750"/>
                <a:gd name="adj2" fmla="val -8333"/>
                <a:gd name="adj3" fmla="val -47509"/>
                <a:gd name="adj4" fmla="val -19538"/>
                <a:gd name="adj5" fmla="val -198474"/>
                <a:gd name="adj6" fmla="val -2704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 user</a:t>
              </a:r>
              <a:endParaRPr lang="en-US" dirty="0"/>
            </a:p>
          </p:txBody>
        </p:sp>
        <p:sp>
          <p:nvSpPr>
            <p:cNvPr id="65" name="Line Callout 2 (Border and Accent Bar) 64"/>
            <p:cNvSpPr/>
            <p:nvPr/>
          </p:nvSpPr>
          <p:spPr>
            <a:xfrm>
              <a:off x="8151441" y="3733723"/>
              <a:ext cx="2940147" cy="615718"/>
            </a:xfrm>
            <a:prstGeom prst="accentBorderCallout2">
              <a:avLst>
                <a:gd name="adj1" fmla="val 18750"/>
                <a:gd name="adj2" fmla="val -8333"/>
                <a:gd name="adj3" fmla="val -65619"/>
                <a:gd name="adj4" fmla="val -21091"/>
                <a:gd name="adj5" fmla="val -322999"/>
                <a:gd name="adj6" fmla="val -27315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ERP software Developer</a:t>
              </a:r>
              <a:endParaRPr lang="en-US" dirty="0"/>
            </a:p>
          </p:txBody>
        </p:sp>
        <p:sp>
          <p:nvSpPr>
            <p:cNvPr id="66" name="Line Callout 2 (Border and Accent Bar) 65"/>
            <p:cNvSpPr/>
            <p:nvPr/>
          </p:nvSpPr>
          <p:spPr>
            <a:xfrm>
              <a:off x="8141564" y="4511841"/>
              <a:ext cx="2940147" cy="615718"/>
            </a:xfrm>
            <a:prstGeom prst="accentBorderCallout2">
              <a:avLst>
                <a:gd name="adj1" fmla="val 18750"/>
                <a:gd name="adj2" fmla="val -8333"/>
                <a:gd name="adj3" fmla="val -141147"/>
                <a:gd name="adj4" fmla="val -26642"/>
                <a:gd name="adj5" fmla="val -448406"/>
                <a:gd name="adj6" fmla="val -2730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Consultant</a:t>
              </a:r>
              <a:endParaRPr lang="en-US" dirty="0"/>
            </a:p>
          </p:txBody>
        </p:sp>
        <p:sp>
          <p:nvSpPr>
            <p:cNvPr id="67" name="Line Callout 2 (Border and Accent Bar) 66"/>
            <p:cNvSpPr/>
            <p:nvPr/>
          </p:nvSpPr>
          <p:spPr>
            <a:xfrm>
              <a:off x="8141564" y="5289959"/>
              <a:ext cx="2940147" cy="615718"/>
            </a:xfrm>
            <a:prstGeom prst="accentBorderCallout2">
              <a:avLst>
                <a:gd name="adj1" fmla="val 18750"/>
                <a:gd name="adj2" fmla="val -8333"/>
                <a:gd name="adj3" fmla="val -143562"/>
                <a:gd name="adj4" fmla="val -34407"/>
                <a:gd name="adj5" fmla="val -575118"/>
                <a:gd name="adj6" fmla="val -27874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Technical Consultant</a:t>
              </a:r>
              <a:endParaRPr lang="en-US" dirty="0"/>
            </a:p>
          </p:txBody>
        </p:sp>
      </p:grpSp>
      <p:sp>
        <p:nvSpPr>
          <p:cNvPr id="68" name="Oval 67"/>
          <p:cNvSpPr/>
          <p:nvPr/>
        </p:nvSpPr>
        <p:spPr>
          <a:xfrm>
            <a:off x="11375954" y="1688115"/>
            <a:ext cx="154959" cy="14906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 flipH="1">
            <a:off x="212460" y="155135"/>
            <a:ext cx="7431514" cy="6468291"/>
            <a:chOff x="4342623" y="152863"/>
            <a:chExt cx="7529128" cy="6544490"/>
          </a:xfrm>
        </p:grpSpPr>
        <p:sp>
          <p:nvSpPr>
            <p:cNvPr id="70" name="Line Callout 2 (Accent Bar) 69"/>
            <p:cNvSpPr/>
            <p:nvPr/>
          </p:nvSpPr>
          <p:spPr>
            <a:xfrm>
              <a:off x="6025010" y="152863"/>
              <a:ext cx="5846741" cy="6544490"/>
            </a:xfrm>
            <a:prstGeom prst="accentCallout2">
              <a:avLst>
                <a:gd name="adj1" fmla="val 80444"/>
                <a:gd name="adj2" fmla="val -4156"/>
                <a:gd name="adj3" fmla="val 80058"/>
                <a:gd name="adj4" fmla="val -16327"/>
                <a:gd name="adj5" fmla="val 84336"/>
                <a:gd name="adj6" fmla="val -26448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3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Technical Consultant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Responsibilities: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Understands business process and relates knowledge to product functionality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Works toward proficiency in practice technology. Gains better understanding of business process 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Learns to define business requirements for technical solutions or alternatives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Assists consultant with leading project teams through design workshops and pilot environments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Assists with developing data conversion and testing strategies</a:t>
              </a:r>
            </a:p>
            <a:p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Knowledge / Skills / Abilities: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Bachelor’s Degree in Accounting, Business with an Accounting focus, MIS, Supply Chain Management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Proficient in Microsoft Office applications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Excellent communication and relationship building skills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Excellent problem solving and analytical skills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Strong time management and organizational skills</a:t>
              </a:r>
            </a:p>
            <a:p>
              <a:pPr algn="just"/>
              <a:endParaRPr lang="en-US" sz="20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4342623" y="5548626"/>
              <a:ext cx="198154" cy="201283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7556474" y="5331569"/>
            <a:ext cx="3063971" cy="613549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551640" y="2169197"/>
            <a:ext cx="3063971" cy="613549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546182" y="3755525"/>
            <a:ext cx="3063971" cy="613549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244815" y="155134"/>
            <a:ext cx="7425138" cy="6468291"/>
            <a:chOff x="212460" y="155135"/>
            <a:chExt cx="7425138" cy="6468291"/>
          </a:xfrm>
        </p:grpSpPr>
        <p:sp>
          <p:nvSpPr>
            <p:cNvPr id="77" name="Line Callout 2 (Accent Bar) 76"/>
            <p:cNvSpPr/>
            <p:nvPr/>
          </p:nvSpPr>
          <p:spPr>
            <a:xfrm flipH="1">
              <a:off x="212460" y="155135"/>
              <a:ext cx="5770939" cy="6468291"/>
            </a:xfrm>
            <a:prstGeom prst="accentCallout2">
              <a:avLst>
                <a:gd name="adj1" fmla="val 31162"/>
                <a:gd name="adj2" fmla="val -3716"/>
                <a:gd name="adj3" fmla="val 30972"/>
                <a:gd name="adj4" fmla="val -17647"/>
                <a:gd name="adj5" fmla="val 35840"/>
                <a:gd name="adj6" fmla="val -27108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3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Business process owner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Responsibilities: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Defines the process mission, vision, tactics, goals, objectives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Synchronizes process improvement plans with other process owners within the value chain and other interfacing processes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Ensures appropriate process designs, including the correct business requirements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Defines and sponsors business process change and capability investments</a:t>
              </a:r>
            </a:p>
            <a:p>
              <a:pPr lvl="0"/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Knowledge / Skills / Abilities: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Process Management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Process Improvement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Process Design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Analyzes and Solves Problems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Communicates and Persuades 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Stakeholder Engagement 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Team working</a:t>
              </a:r>
            </a:p>
          </p:txBody>
        </p:sp>
        <p:sp>
          <p:nvSpPr>
            <p:cNvPr id="78" name="Oval 77"/>
            <p:cNvSpPr/>
            <p:nvPr/>
          </p:nvSpPr>
          <p:spPr>
            <a:xfrm flipH="1">
              <a:off x="7442013" y="2339243"/>
              <a:ext cx="195585" cy="198939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27920" y="162662"/>
            <a:ext cx="7435870" cy="6468291"/>
            <a:chOff x="208104" y="150779"/>
            <a:chExt cx="7435870" cy="6468291"/>
          </a:xfrm>
        </p:grpSpPr>
        <p:sp>
          <p:nvSpPr>
            <p:cNvPr id="81" name="Line Callout 2 (Accent Bar) 80"/>
            <p:cNvSpPr/>
            <p:nvPr/>
          </p:nvSpPr>
          <p:spPr>
            <a:xfrm flipH="1">
              <a:off x="208104" y="150779"/>
              <a:ext cx="5770939" cy="6468291"/>
            </a:xfrm>
            <a:prstGeom prst="accentCallout2">
              <a:avLst>
                <a:gd name="adj1" fmla="val 67856"/>
                <a:gd name="adj2" fmla="val -3930"/>
                <a:gd name="adj3" fmla="val 67941"/>
                <a:gd name="adj4" fmla="val -17911"/>
                <a:gd name="adj5" fmla="val 71613"/>
                <a:gd name="adj6" fmla="val -27127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3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Consultant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Responsibilities: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Consult with internal product managers and implementation specialists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Coordinate and collaborate with internal product managers and implementation specialists, and external end users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Produce technical documentation for the development team to support project delivery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Monitor and report on project progress, and advise managers and stakeholders of potential project delays</a:t>
              </a:r>
            </a:p>
            <a:p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Knowledge / Skills / Abilities: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Proven professional with advanced understanding of accounting theory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Strong organizational and time management skills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Ability to resolve complex problems positively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Excellent interpersonal, decision-making and analytical abilities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experience with Accounting, ERP, or other business management software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Experience with software in a SaaS environment</a:t>
              </a:r>
            </a:p>
            <a:p>
              <a:pPr algn="just"/>
              <a:endParaRPr lang="en-US" sz="20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" name="Oval 81"/>
            <p:cNvSpPr/>
            <p:nvPr/>
          </p:nvSpPr>
          <p:spPr>
            <a:xfrm flipH="1">
              <a:off x="7448389" y="4650197"/>
              <a:ext cx="195585" cy="198939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61153" y="146937"/>
            <a:ext cx="7398997" cy="6468291"/>
            <a:chOff x="255269" y="31282"/>
            <a:chExt cx="7398997" cy="6468291"/>
          </a:xfrm>
        </p:grpSpPr>
        <p:sp>
          <p:nvSpPr>
            <p:cNvPr id="84" name="Line Callout 2 (Accent Bar) 83"/>
            <p:cNvSpPr/>
            <p:nvPr/>
          </p:nvSpPr>
          <p:spPr>
            <a:xfrm flipH="1">
              <a:off x="255269" y="31282"/>
              <a:ext cx="5770939" cy="6468291"/>
            </a:xfrm>
            <a:prstGeom prst="accentCallout2">
              <a:avLst>
                <a:gd name="adj1" fmla="val 55088"/>
                <a:gd name="adj2" fmla="val -3559"/>
                <a:gd name="adj3" fmla="val 56132"/>
                <a:gd name="adj4" fmla="val -19565"/>
                <a:gd name="adj5" fmla="val 61281"/>
                <a:gd name="adj6" fmla="val -26353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3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ERP software Developer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Responsibilities: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Day to day application, support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Implementation of ERP updates and enhancements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Trouble shoot and resolve related issues through development of software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Brainstorm with a cross functional team to provide business alternatives 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 employees on the continued use of software</a:t>
              </a:r>
            </a:p>
            <a:p>
              <a:pPr lvl="0"/>
              <a:endPara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lvl="0"/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Knowledge / Skills / Abilities: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High level, hands on experience with all aspects of ERP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scripting and reporting experience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5" name="Oval 84"/>
            <p:cNvSpPr/>
            <p:nvPr/>
          </p:nvSpPr>
          <p:spPr>
            <a:xfrm flipH="1">
              <a:off x="7458681" y="3888955"/>
              <a:ext cx="195585" cy="198939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7556474" y="4549299"/>
            <a:ext cx="3063971" cy="613549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180251" y="7963026"/>
            <a:ext cx="7398997" cy="6468291"/>
            <a:chOff x="255269" y="31282"/>
            <a:chExt cx="7398997" cy="6468291"/>
          </a:xfrm>
        </p:grpSpPr>
        <p:sp>
          <p:nvSpPr>
            <p:cNvPr id="89" name="Line Callout 2 (Accent Bar) 88"/>
            <p:cNvSpPr/>
            <p:nvPr/>
          </p:nvSpPr>
          <p:spPr>
            <a:xfrm flipH="1">
              <a:off x="255269" y="31282"/>
              <a:ext cx="5770939" cy="6468291"/>
            </a:xfrm>
            <a:prstGeom prst="accentCallout2">
              <a:avLst>
                <a:gd name="adj1" fmla="val 55088"/>
                <a:gd name="adj2" fmla="val -3559"/>
                <a:gd name="adj3" fmla="val 56132"/>
                <a:gd name="adj4" fmla="val -19565"/>
                <a:gd name="adj5" fmla="val 61281"/>
                <a:gd name="adj6" fmla="val -26353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3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ERP software Developer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Responsibilities: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Day to day application, support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Implementation of ERP updates and enhancements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Trouble shoot and resolve related issues through development of software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Brainstorm with a cross functional team to provide business alternatives 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 employees on the continued use of software</a:t>
              </a:r>
            </a:p>
            <a:p>
              <a:pPr lvl="0"/>
              <a:endPara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lvl="0"/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Knowledge / Skills / Abilities: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High level, hands on experience with all aspects of ERP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SQL scripting and reporting experience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0" name="Oval 89"/>
            <p:cNvSpPr/>
            <p:nvPr/>
          </p:nvSpPr>
          <p:spPr>
            <a:xfrm flipH="1">
              <a:off x="7458681" y="3888955"/>
              <a:ext cx="195585" cy="198939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86" grpId="0" animBg="1"/>
      <p:bldP spid="8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309748" y="1199944"/>
            <a:ext cx="10358846" cy="5062924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Books: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Integrated learning for ERP success : a learning requirements planning approach / by</a:t>
            </a:r>
            <a:br>
              <a:rPr lang="en-US" sz="2000" dirty="0"/>
            </a:br>
            <a:r>
              <a:rPr lang="en-US" sz="2000" dirty="0"/>
              <a:t>Karl M. Kapp ; with William F. Latham and Hester Ford-Latham.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Enterprise Resource Planning, Fundamentals of Design and Implementation/ by K. Ganesh; Sanjay Mohapatra; S.P. Anbuudayasankar, P. Sivakumar.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Enterprise Resource Planning, Corporate, Governance and Internal Auditing/  by Hany Elbardan, Ahmed Othman, Rashwan Kholeif.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Modern ERP, select, implementation, &amp; use today’s advanced business systems, third edition/ by Marianne Bradford.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Concepts in Enterprise Resource Planning, Fourth Edition/ by Ellen F. Monk and Bret J. Wagner.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26574" y="360818"/>
            <a:ext cx="10358846" cy="59093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855345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309748" y="1216471"/>
            <a:ext cx="10358846" cy="3694858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Articles: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Actors’ interaction in the ERP implementation literature/ by Bambang Purwoko, Kusumo Bintoro, Togar Mangihut Simatupang, Utomo Sarjono Putro, Pri Hermawan.</a:t>
            </a:r>
            <a:endParaRPr lang="en-US" sz="1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Perceived Effects of ERP on Jobs and Work in a Contact Center/ by Charles H. Davis</a:t>
            </a:r>
            <a:r>
              <a:rPr lang="en-US" sz="12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Success Factors in Enterprise Resource Planning (ERP) Systems Implementation/</a:t>
            </a:r>
            <a:br>
              <a:rPr lang="en-US" sz="2000" b="1" dirty="0"/>
            </a:br>
            <a:r>
              <a:rPr lang="en-US" sz="2000" b="1" dirty="0"/>
              <a:t>By Abdel-Rahman Ismail, PhD MIS.</a:t>
            </a:r>
            <a:r>
              <a:rPr lang="en-US" sz="900" b="1" dirty="0"/>
              <a:t> </a:t>
            </a:r>
            <a:br>
              <a:rPr lang="en-US" sz="900" b="1" dirty="0"/>
            </a:br>
            <a:endParaRPr lang="en-US" sz="9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26574" y="360818"/>
            <a:ext cx="10358846" cy="59093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Reference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309748" y="4752789"/>
            <a:ext cx="10358846" cy="3693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And a lot of job descriptions that we found for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70046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335874" y="1181848"/>
            <a:ext cx="10358846" cy="5663089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sites: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https://www.bistasolutions.com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https://www.gartner.com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https://www.infotech.com</a:t>
            </a: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/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26574" y="360818"/>
            <a:ext cx="10358846" cy="59093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56699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52461" y="4090347"/>
            <a:ext cx="9107555" cy="120032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7011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897646" y="4132271"/>
            <a:ext cx="3009268" cy="8253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/>
              <a:t>professor: </a:t>
            </a:r>
          </a:p>
          <a:p>
            <a:pPr lvl="0" algn="ctr">
              <a:lnSpc>
                <a:spcPct val="90000"/>
              </a:lnSpc>
            </a:pPr>
            <a:r>
              <a:rPr lang="en-US" sz="2800" dirty="0"/>
              <a:t>Dr. Hakim</a:t>
            </a: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371533" y="2081699"/>
            <a:ext cx="8804365" cy="1311128"/>
          </a:xfrm>
        </p:spPr>
        <p:txBody>
          <a:bodyPr/>
          <a:lstStyle/>
          <a:p>
            <a:r>
              <a:rPr lang="en-US" dirty="0"/>
              <a:t>occupations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9939" y="3459458"/>
            <a:ext cx="9461500" cy="757130"/>
          </a:xfrm>
        </p:spPr>
        <p:txBody>
          <a:bodyPr/>
          <a:lstStyle/>
          <a:p>
            <a:r>
              <a:rPr lang="en-US" dirty="0"/>
              <a:t>Related to ERP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1033860" y="5353708"/>
            <a:ext cx="4873774" cy="97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Kaveh Faraji -Mahmoud Rashidi Mohammad Chalabi</a:t>
            </a:r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4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6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6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8900" y="1917407"/>
            <a:ext cx="11887200" cy="1920526"/>
          </a:xfrm>
        </p:spPr>
        <p:txBody>
          <a:bodyPr/>
          <a:lstStyle/>
          <a:p>
            <a:pPr algn="ctr"/>
            <a:r>
              <a:rPr lang="en-US" sz="4400" b="1" dirty="0"/>
              <a:t>“Good people can make a bad system work; bad people can’t make a good system work”</a:t>
            </a:r>
            <a:endParaRPr 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04965" y="5029200"/>
            <a:ext cx="5655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>
                <a:solidFill>
                  <a:schemeClr val="bg1">
                    <a:lumMod val="95000"/>
                  </a:schemeClr>
                </a:solidFill>
              </a:rPr>
              <a:t>-The Reengineering Handbook</a:t>
            </a:r>
          </a:p>
          <a:p>
            <a:pPr algn="ctr"/>
            <a:r>
              <a:rPr lang="de-DE" sz="2000" i="1" dirty="0">
                <a:solidFill>
                  <a:schemeClr val="bg1">
                    <a:lumMod val="95000"/>
                  </a:schemeClr>
                </a:solidFill>
              </a:rPr>
              <a:t>Raymond L. Manganelli, </a:t>
            </a:r>
          </a:p>
          <a:p>
            <a:pPr algn="ctr"/>
            <a:r>
              <a:rPr lang="de-DE" sz="2000" i="1" dirty="0">
                <a:solidFill>
                  <a:schemeClr val="bg1">
                    <a:lumMod val="95000"/>
                  </a:schemeClr>
                </a:solidFill>
              </a:rPr>
              <a:t>Mark M. Klein</a:t>
            </a:r>
            <a:endParaRPr lang="en-US" sz="20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511981"/>
            <a:ext cx="4332514" cy="1255728"/>
          </a:xfrm>
        </p:spPr>
        <p:txBody>
          <a:bodyPr/>
          <a:lstStyle/>
          <a:p>
            <a:pPr algn="ctr"/>
            <a:r>
              <a:rPr lang="en-US" i="1" dirty="0"/>
              <a:t>An ERP project typically goes through the life cycle stages.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4594" y="419100"/>
            <a:ext cx="6033170" cy="2720745"/>
          </a:xfrm>
        </p:spPr>
        <p:txBody>
          <a:bodyPr/>
          <a:lstStyle/>
          <a:p>
            <a:r>
              <a:rPr lang="en-US" dirty="0"/>
              <a:t>Our mission</a:t>
            </a:r>
          </a:p>
          <a:p>
            <a:pPr lvl="1"/>
            <a:r>
              <a:rPr lang="en-US" dirty="0"/>
              <a:t>In this presentation, we try to show you:  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How many jobs we have in ERP life cycle?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What are the goals for which jobs?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Which specialties do we need in which position?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And tell you all story about them.</a:t>
            </a:r>
          </a:p>
          <a:p>
            <a:pPr lvl="1"/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4961273" y="3905686"/>
            <a:ext cx="6926777" cy="1421928"/>
          </a:xfrm>
        </p:spPr>
        <p:txBody>
          <a:bodyPr/>
          <a:lstStyle/>
          <a:p>
            <a:r>
              <a:rPr lang="en-US" sz="3200" dirty="0"/>
              <a:t>But first you should hear our story about the creation of ERP in organizations …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4.81481E-6 L 2.77556E-17 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16322" y="2744686"/>
            <a:ext cx="3714704" cy="224574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“project planning stage”</a:t>
            </a:r>
          </a:p>
          <a:p>
            <a:pPr lvl="1"/>
            <a:r>
              <a:rPr lang="en-US" dirty="0"/>
              <a:t>Business needs, Define the scope, Define TO BE process and document AS IS process, Select the project team, Estimate the cost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74392" y="2744686"/>
            <a:ext cx="3840480" cy="252274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“project execution stage”</a:t>
            </a:r>
          </a:p>
          <a:p>
            <a:pPr lvl="1"/>
            <a:r>
              <a:rPr lang="en-US" dirty="0"/>
              <a:t>Requirement Validation, vendor selection, ERP solution finalization, Implementation Strategy(Technical Planning) and roadmap, Change Management Strategy(End user training plan)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744686"/>
            <a:ext cx="3773077" cy="14147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“go live stage”</a:t>
            </a:r>
          </a:p>
          <a:p>
            <a:pPr lvl="1"/>
            <a:r>
              <a:rPr lang="en-US" dirty="0"/>
              <a:t>End user training and system testing, data Migration, Go live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920798" y="449290"/>
            <a:ext cx="9271202" cy="867930"/>
          </a:xfrm>
        </p:spPr>
        <p:txBody>
          <a:bodyPr/>
          <a:lstStyle/>
          <a:p>
            <a:r>
              <a:rPr lang="en-US" sz="2800" dirty="0"/>
              <a:t>Do you know anything about the creation of an ERP in an organization?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build="p"/>
      <p:bldP spid="18" grpId="0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503"/>
            <a:ext cx="12192000" cy="700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3111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Key Factors for a Successful ERP Implem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99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63067" y="2468882"/>
            <a:ext cx="3935904" cy="864927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Executive </a:t>
            </a:r>
            <a:b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</a:br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Steering Committee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646655" y="104504"/>
            <a:ext cx="2673296" cy="1716367"/>
          </a:xfrm>
        </p:spPr>
        <p:txBody>
          <a:bodyPr/>
          <a:lstStyle/>
          <a:p>
            <a:r>
              <a:rPr lang="en-US" sz="5400" dirty="0"/>
              <a:t>ERP</a:t>
            </a:r>
          </a:p>
          <a:p>
            <a:r>
              <a:rPr lang="en-US" sz="5400" dirty="0"/>
              <a:t> project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4366627" y="3854875"/>
            <a:ext cx="3528782" cy="73163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457200" tIns="45720" rIns="45720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Project Management Team</a:t>
            </a:r>
          </a:p>
        </p:txBody>
      </p:sp>
      <p:sp>
        <p:nvSpPr>
          <p:cNvPr id="13" name="Title 8"/>
          <p:cNvSpPr txBox="1">
            <a:spLocks/>
          </p:cNvSpPr>
          <p:nvPr/>
        </p:nvSpPr>
        <p:spPr>
          <a:xfrm>
            <a:off x="4430854" y="5081452"/>
            <a:ext cx="3400329" cy="69846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457200" tIns="45720" rIns="45720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Implementation</a:t>
            </a:r>
          </a:p>
          <a:p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Group 2</a:t>
            </a:r>
          </a:p>
        </p:txBody>
      </p:sp>
      <p:sp>
        <p:nvSpPr>
          <p:cNvPr id="14" name="Title 8"/>
          <p:cNvSpPr txBox="1">
            <a:spLocks/>
          </p:cNvSpPr>
          <p:nvPr/>
        </p:nvSpPr>
        <p:spPr>
          <a:xfrm>
            <a:off x="8595360" y="5081452"/>
            <a:ext cx="3331028" cy="69846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457200" tIns="45720" rIns="45720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Implementation</a:t>
            </a:r>
          </a:p>
          <a:p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Group 3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335649" y="5081452"/>
            <a:ext cx="3331028" cy="69846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457200" tIns="45720" rIns="45720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Implementation</a:t>
            </a:r>
          </a:p>
          <a:p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Group 1</a:t>
            </a:r>
          </a:p>
        </p:txBody>
      </p:sp>
      <p:cxnSp>
        <p:nvCxnSpPr>
          <p:cNvPr id="4" name="Straight Connector 3"/>
          <p:cNvCxnSpPr>
            <a:stCxn id="6" idx="0"/>
            <a:endCxn id="9" idx="2"/>
          </p:cNvCxnSpPr>
          <p:nvPr/>
        </p:nvCxnSpPr>
        <p:spPr>
          <a:xfrm flipV="1">
            <a:off x="6131018" y="3333809"/>
            <a:ext cx="1" cy="5210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117954" y="4575505"/>
            <a:ext cx="1" cy="5210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181496" y="4836038"/>
            <a:ext cx="3936459" cy="220013"/>
            <a:chOff x="2181496" y="4653156"/>
            <a:chExt cx="3936459" cy="220013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2181497" y="4653156"/>
              <a:ext cx="393645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181496" y="4653156"/>
              <a:ext cx="1" cy="2200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117955" y="4831927"/>
            <a:ext cx="3705314" cy="275652"/>
            <a:chOff x="6117955" y="4649045"/>
            <a:chExt cx="3705314" cy="27565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117955" y="4649045"/>
              <a:ext cx="3705313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9823268" y="4649045"/>
              <a:ext cx="1" cy="275652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" b="7342"/>
          <a:stretch>
            <a:fillRect/>
          </a:stretch>
        </p:blipFill>
        <p:spPr>
          <a:xfrm>
            <a:off x="6129338" y="-19413"/>
            <a:ext cx="6062662" cy="685641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1269541" y="0"/>
            <a:ext cx="2377440" cy="701731"/>
          </a:xfrm>
        </p:spPr>
        <p:txBody>
          <a:bodyPr/>
          <a:lstStyle/>
          <a:p>
            <a:r>
              <a:rPr lang="en-US" sz="4400" dirty="0"/>
              <a:t>1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582329" y="582796"/>
            <a:ext cx="4236720" cy="867930"/>
          </a:xfr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Executive </a:t>
            </a:r>
            <a:b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</a:b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Steering Committee </a:t>
            </a:r>
            <a:endParaRPr lang="en-US" sz="2800" dirty="0"/>
          </a:p>
        </p:txBody>
      </p:sp>
      <p:sp>
        <p:nvSpPr>
          <p:cNvPr id="11" name="Line Callout 2 (Border and Accent Bar) 10"/>
          <p:cNvSpPr/>
          <p:nvPr/>
        </p:nvSpPr>
        <p:spPr>
          <a:xfrm>
            <a:off x="2006574" y="5574696"/>
            <a:ext cx="2181497" cy="561703"/>
          </a:xfrm>
          <a:prstGeom prst="accentBorderCallout2">
            <a:avLst>
              <a:gd name="adj1" fmla="val 18750"/>
              <a:gd name="adj2" fmla="val -8333"/>
              <a:gd name="adj3" fmla="val -146226"/>
              <a:gd name="adj4" fmla="val -43450"/>
              <a:gd name="adj5" fmla="val -732038"/>
              <a:gd name="adj6" fmla="val -55776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Stakeholders </a:t>
            </a:r>
          </a:p>
        </p:txBody>
      </p:sp>
      <p:sp>
        <p:nvSpPr>
          <p:cNvPr id="17" name="Line Callout 2 (Border and Accent Bar) 16"/>
          <p:cNvSpPr/>
          <p:nvPr/>
        </p:nvSpPr>
        <p:spPr>
          <a:xfrm>
            <a:off x="2006574" y="4054618"/>
            <a:ext cx="2181497" cy="561703"/>
          </a:xfrm>
          <a:prstGeom prst="accentBorderCallout2">
            <a:avLst>
              <a:gd name="adj1" fmla="val 18750"/>
              <a:gd name="adj2" fmla="val -8333"/>
              <a:gd name="adj3" fmla="val -148128"/>
              <a:gd name="adj4" fmla="val -26102"/>
              <a:gd name="adj5" fmla="val -479256"/>
              <a:gd name="adj6" fmla="val -56447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Experts</a:t>
            </a:r>
          </a:p>
        </p:txBody>
      </p:sp>
      <p:sp>
        <p:nvSpPr>
          <p:cNvPr id="22" name="Line Callout 2 (Border and Accent Bar) 21"/>
          <p:cNvSpPr/>
          <p:nvPr/>
        </p:nvSpPr>
        <p:spPr>
          <a:xfrm>
            <a:off x="2006574" y="2527202"/>
            <a:ext cx="2181497" cy="561703"/>
          </a:xfrm>
          <a:prstGeom prst="accentBorderCallout2">
            <a:avLst>
              <a:gd name="adj1" fmla="val 18750"/>
              <a:gd name="adj2" fmla="val -8333"/>
              <a:gd name="adj3" fmla="val -71666"/>
              <a:gd name="adj4" fmla="val -28643"/>
              <a:gd name="adj5" fmla="val -191820"/>
              <a:gd name="adj6" fmla="val -54293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Owners </a:t>
            </a:r>
          </a:p>
        </p:txBody>
      </p:sp>
      <p:sp>
        <p:nvSpPr>
          <p:cNvPr id="23" name="Line Callout 2 (Border and Accent Bar) 22"/>
          <p:cNvSpPr/>
          <p:nvPr/>
        </p:nvSpPr>
        <p:spPr>
          <a:xfrm>
            <a:off x="2012582" y="1770832"/>
            <a:ext cx="2181497" cy="561703"/>
          </a:xfrm>
          <a:prstGeom prst="accentBorderCallout2">
            <a:avLst>
              <a:gd name="adj1" fmla="val 18750"/>
              <a:gd name="adj2" fmla="val -8333"/>
              <a:gd name="adj3" fmla="val -18690"/>
              <a:gd name="adj4" fmla="val -32453"/>
              <a:gd name="adj5" fmla="val -60537"/>
              <a:gd name="adj6" fmla="val -55812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Sponsor </a:t>
            </a:r>
          </a:p>
        </p:txBody>
      </p:sp>
      <p:sp>
        <p:nvSpPr>
          <p:cNvPr id="14" name="Line Callout 2 (Border and Accent Bar) 13"/>
          <p:cNvSpPr/>
          <p:nvPr/>
        </p:nvSpPr>
        <p:spPr>
          <a:xfrm>
            <a:off x="2006574" y="4818326"/>
            <a:ext cx="2181497" cy="561703"/>
          </a:xfrm>
          <a:prstGeom prst="accentBorderCallout2">
            <a:avLst>
              <a:gd name="adj1" fmla="val 31083"/>
              <a:gd name="adj2" fmla="val -7063"/>
              <a:gd name="adj3" fmla="val -144484"/>
              <a:gd name="adj4" fmla="val -33723"/>
              <a:gd name="adj5" fmla="val -610572"/>
              <a:gd name="adj6" fmla="val -55813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External Experts</a:t>
            </a:r>
          </a:p>
        </p:txBody>
      </p:sp>
      <p:sp>
        <p:nvSpPr>
          <p:cNvPr id="18" name="Line Callout 2 (Border and Accent Bar) 17"/>
          <p:cNvSpPr/>
          <p:nvPr/>
        </p:nvSpPr>
        <p:spPr>
          <a:xfrm>
            <a:off x="2006575" y="3290910"/>
            <a:ext cx="2181497" cy="561703"/>
          </a:xfrm>
          <a:prstGeom prst="accentBorderCallout2">
            <a:avLst>
              <a:gd name="adj1" fmla="val 18750"/>
              <a:gd name="adj2" fmla="val -8333"/>
              <a:gd name="adj3" fmla="val -145662"/>
              <a:gd name="adj4" fmla="val -29278"/>
              <a:gd name="adj5" fmla="val -328043"/>
              <a:gd name="adj6" fmla="val -54280"/>
            </a:avLst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matter expert</a:t>
            </a:r>
          </a:p>
        </p:txBody>
      </p:sp>
      <p:sp>
        <p:nvSpPr>
          <p:cNvPr id="20" name="Oval 19"/>
          <p:cNvSpPr/>
          <p:nvPr/>
        </p:nvSpPr>
        <p:spPr>
          <a:xfrm>
            <a:off x="720726" y="1350084"/>
            <a:ext cx="198154" cy="20128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099898" y="582796"/>
            <a:ext cx="7966595" cy="5553603"/>
            <a:chOff x="4099898" y="582796"/>
            <a:chExt cx="7966595" cy="5553603"/>
          </a:xfrm>
        </p:grpSpPr>
        <p:sp>
          <p:nvSpPr>
            <p:cNvPr id="9" name="Line Callout 2 (Accent Bar) 8"/>
            <p:cNvSpPr/>
            <p:nvPr/>
          </p:nvSpPr>
          <p:spPr>
            <a:xfrm>
              <a:off x="6385368" y="582796"/>
              <a:ext cx="5681125" cy="5553603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5439"/>
                <a:gd name="adj6" fmla="val -38009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Project Sponsor:</a:t>
              </a:r>
            </a:p>
            <a:p>
              <a:pPr marL="342900" indent="-342900" algn="justLow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owner of ERP project</a:t>
              </a:r>
            </a:p>
            <a:p>
              <a:pPr marL="342900" indent="-342900" algn="justLow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senior executive</a:t>
              </a:r>
            </a:p>
            <a:p>
              <a:pPr marL="342900" indent="-342900" algn="justLow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representative of the organization</a:t>
              </a:r>
            </a:p>
            <a:p>
              <a:pPr marL="342900" indent="-342900" algn="justLow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leadership </a:t>
              </a:r>
            </a:p>
            <a:p>
              <a:pPr algn="justLow"/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Responsibilities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creating the business case for the project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ensuring that the project is properly launched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establishing the project roles and reporting structure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ensuring the project is under control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resolving issues that are beyond the control of the Project Manager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resolving conflict and removing obstacles to progress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4099898" y="1892403"/>
              <a:ext cx="198154" cy="201283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075588" y="430651"/>
            <a:ext cx="7947933" cy="5797188"/>
            <a:chOff x="4091069" y="493298"/>
            <a:chExt cx="7947933" cy="5797188"/>
          </a:xfrm>
        </p:grpSpPr>
        <p:sp>
          <p:nvSpPr>
            <p:cNvPr id="35" name="Line Callout 2 (Accent Bar) 34"/>
            <p:cNvSpPr/>
            <p:nvPr/>
          </p:nvSpPr>
          <p:spPr>
            <a:xfrm>
              <a:off x="6357877" y="493298"/>
              <a:ext cx="5681125" cy="5797188"/>
            </a:xfrm>
            <a:prstGeom prst="accentCallout2">
              <a:avLst>
                <a:gd name="adj1" fmla="val 41030"/>
                <a:gd name="adj2" fmla="val -7511"/>
                <a:gd name="adj3" fmla="val 52828"/>
                <a:gd name="adj4" fmla="val -20142"/>
                <a:gd name="adj5" fmla="val 53026"/>
                <a:gd name="adj6" fmla="val -37924"/>
              </a:avLst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Low"/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Subject matter expert:</a:t>
              </a:r>
            </a:p>
            <a:p>
              <a:pPr algn="justLow"/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Responsibilities</a:t>
              </a:r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</a:rPr>
                <a:t>Analyzes process gaps &amp; establish best practices for business processes 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</a:rPr>
                <a:t>Ensures functional requirements are configured with opportunity for future enhancement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</a:rPr>
                <a:t>Ensures end users are being trained &amp; are prepared for new ERP system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</a:rPr>
                <a:t>Supports and resolves operational issues without impacting business opportunity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</a:rPr>
                <a:t>Ensures smooth implementation with no interruption to business towards go-live schedules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dirty="0">
                  <a:ln w="0"/>
                  <a:solidFill>
                    <a:schemeClr val="tx1"/>
                  </a:solidFill>
                </a:rPr>
                <a:t>Participates in ERP upgrades and co-ordinate global enhancement of ERP with regional teams</a:t>
              </a:r>
            </a:p>
            <a:p>
              <a:r>
                <a:rPr lang="en-US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Knowledge / Skills / Abiliti</a:t>
              </a:r>
              <a:r>
                <a:rPr lang="en-US" sz="2000" b="1" dirty="0">
                  <a:ln w="0"/>
                  <a:solidFill>
                    <a:schemeClr val="tx1"/>
                  </a:solidFill>
                </a:rPr>
                <a:t>es: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</a:rPr>
                <a:t>Technical Training in Information Assurance Information Technology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</a:rPr>
                <a:t> Network Design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2000" dirty="0">
                  <a:ln w="0"/>
                  <a:solidFill>
                    <a:schemeClr val="tx1"/>
                  </a:solidFill>
                </a:rPr>
                <a:t> Strategic Planning</a:t>
              </a:r>
            </a:p>
            <a:p>
              <a:endParaRPr lang="en-US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091069" y="3495666"/>
              <a:ext cx="198154" cy="201283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012924" y="1773692"/>
            <a:ext cx="2181497" cy="566057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06934" y="3286556"/>
            <a:ext cx="2181497" cy="566057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9" grpId="0" animBg="1"/>
      <p:bldP spid="29" grpId="1" animBg="1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2171</TotalTime>
  <Words>1633</Words>
  <Application>Microsoft Office PowerPoint</Application>
  <PresentationFormat>Widescreen</PresentationFormat>
  <Paragraphs>252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PowerPoint Presentation</vt:lpstr>
      <vt:lpstr>occupations</vt:lpstr>
      <vt:lpstr>PowerPoint Presentation</vt:lpstr>
      <vt:lpstr>INTRODUCTION</vt:lpstr>
      <vt:lpstr>PREPARE</vt:lpstr>
      <vt:lpstr>PowerPoint Presentation</vt:lpstr>
      <vt:lpstr>PowerPoint Presentation</vt:lpstr>
      <vt:lpstr>Executive  Steering Committee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faraji</dc:creator>
  <cp:keywords/>
  <dc:description/>
  <cp:lastModifiedBy>kaveh faraji</cp:lastModifiedBy>
  <cp:revision>109</cp:revision>
  <dcterms:created xsi:type="dcterms:W3CDTF">2017-12-28T18:02:03Z</dcterms:created>
  <dcterms:modified xsi:type="dcterms:W3CDTF">2021-08-18T18:35:44Z</dcterms:modified>
  <cp:category/>
</cp:coreProperties>
</file>